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smtClean="0"/>
              <a:t>Narration and focalization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985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Outline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CA" b="1" dirty="0" smtClean="0"/>
              <a:t>Narrating agency</a:t>
            </a:r>
          </a:p>
          <a:p>
            <a:r>
              <a:rPr lang="en-CA" b="1" dirty="0" smtClean="0"/>
              <a:t>The role and functions of the narrator</a:t>
            </a:r>
          </a:p>
          <a:p>
            <a:r>
              <a:rPr lang="en-CA" b="1" dirty="0" smtClean="0"/>
              <a:t>Narrating agency vs. reader response</a:t>
            </a:r>
          </a:p>
          <a:p>
            <a:r>
              <a:rPr lang="en-CA" b="1" dirty="0" smtClean="0"/>
              <a:t>Reliable vs. unreliable narrators</a:t>
            </a:r>
          </a:p>
          <a:p>
            <a:r>
              <a:rPr lang="en-CA" b="1" dirty="0" smtClean="0"/>
              <a:t>Focalization</a:t>
            </a:r>
          </a:p>
          <a:p>
            <a:endParaRPr lang="en-CA" b="1" dirty="0" smtClean="0"/>
          </a:p>
        </p:txBody>
      </p:sp>
    </p:spTree>
    <p:extLst>
      <p:ext uri="{BB962C8B-B14F-4D97-AF65-F5344CB8AC3E}">
        <p14:creationId xmlns:p14="http://schemas.microsoft.com/office/powerpoint/2010/main" val="6266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Narrating agency: who tells?</a:t>
            </a:r>
            <a:endParaRPr lang="en-C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5965"/>
              </p:ext>
            </p:extLst>
          </p:nvPr>
        </p:nvGraphicFramePr>
        <p:xfrm>
          <a:off x="457200" y="2438400"/>
          <a:ext cx="7620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1219200"/>
                <a:gridCol w="25908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Real author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Implied author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Narrator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Implied reader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Real reader</a:t>
                      </a:r>
                      <a:endParaRPr lang="en-C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“creative mind implied by the existence of the text” (Lodge)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The kind of readers that the</a:t>
                      </a:r>
                      <a:r>
                        <a:rPr lang="en-CA" b="1" baseline="0" dirty="0" smtClean="0"/>
                        <a:t> real author has in mind when he/she writes a novel (e.g. a certain age group, social class, or race, etc.)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65035"/>
              </p:ext>
            </p:extLst>
          </p:nvPr>
        </p:nvGraphicFramePr>
        <p:xfrm>
          <a:off x="457200" y="1600200"/>
          <a:ext cx="457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Real author</a:t>
                      </a:r>
                      <a:endParaRPr lang="en-C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Narrator</a:t>
                      </a:r>
                      <a:endParaRPr lang="en-C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Real reader</a:t>
                      </a:r>
                      <a:endParaRPr lang="en-CA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8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CA" sz="3200" b="1" dirty="0" smtClean="0"/>
              <a:t>The role and functions of the narrator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Relating actions and events</a:t>
            </a:r>
          </a:p>
          <a:p>
            <a:r>
              <a:rPr lang="en-CA" sz="2800" b="1" dirty="0" smtClean="0"/>
              <a:t>Establishing a setting</a:t>
            </a:r>
          </a:p>
          <a:p>
            <a:r>
              <a:rPr lang="en-CA" sz="2800" b="1" dirty="0" smtClean="0"/>
              <a:t>Commenting upon the characters</a:t>
            </a:r>
          </a:p>
          <a:p>
            <a:r>
              <a:rPr lang="en-CA" sz="2800" b="1" dirty="0" smtClean="0"/>
              <a:t>Generalizing</a:t>
            </a:r>
          </a:p>
          <a:p>
            <a:r>
              <a:rPr lang="en-CA" sz="2800" b="1" dirty="0" smtClean="0"/>
              <a:t>Commenting upon the act of narration itself</a:t>
            </a:r>
          </a:p>
          <a:p>
            <a:r>
              <a:rPr lang="en-CA" sz="2800" b="1" dirty="0" smtClean="0"/>
              <a:t>Addressing the </a:t>
            </a:r>
            <a:r>
              <a:rPr lang="en-CA" sz="2800" b="1" dirty="0" err="1" smtClean="0"/>
              <a:t>narratee</a:t>
            </a:r>
            <a:r>
              <a:rPr lang="en-CA" sz="2800" b="1" dirty="0" smtClean="0"/>
              <a:t> (“Dear reader”, for example)</a:t>
            </a:r>
          </a:p>
          <a:p>
            <a:r>
              <a:rPr lang="en-CA" sz="2800" b="1" dirty="0" smtClean="0"/>
              <a:t>Reporting the characters’ words and presenting their thoughts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3727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CA" sz="3200" b="1" dirty="0" smtClean="0"/>
              <a:t>Narrating agency vs. reader response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CA" b="1" dirty="0" smtClean="0"/>
              <a:t>Narrative techniques can have the effects of </a:t>
            </a:r>
            <a:r>
              <a:rPr lang="en-CA" b="1" dirty="0" smtClean="0">
                <a:solidFill>
                  <a:srgbClr val="FF0000"/>
                </a:solidFill>
              </a:rPr>
              <a:t>reducing or increasing the distance</a:t>
            </a:r>
            <a:r>
              <a:rPr lang="en-CA" b="1" dirty="0" smtClean="0"/>
              <a:t> between the reader and the characters.</a:t>
            </a:r>
          </a:p>
          <a:p>
            <a:r>
              <a:rPr lang="en-CA" b="1" dirty="0" smtClean="0"/>
              <a:t>Narrative techniques that have the effects of </a:t>
            </a:r>
            <a:r>
              <a:rPr lang="en-CA" b="1" dirty="0" smtClean="0">
                <a:solidFill>
                  <a:srgbClr val="FF0000"/>
                </a:solidFill>
              </a:rPr>
              <a:t>reducing the distance</a:t>
            </a:r>
            <a:r>
              <a:rPr lang="en-CA" b="1" dirty="0" smtClean="0"/>
              <a:t> between the reader and the characters can be used in further </a:t>
            </a:r>
            <a:r>
              <a:rPr lang="en-CA" b="1" dirty="0" smtClean="0">
                <a:solidFill>
                  <a:srgbClr val="FF0000"/>
                </a:solidFill>
              </a:rPr>
              <a:t>characterization</a:t>
            </a:r>
            <a:r>
              <a:rPr lang="en-CA" b="1" dirty="0" smtClean="0"/>
              <a:t> (the way a characters speaks can reveal character traits). They can also contribute to </a:t>
            </a:r>
            <a:r>
              <a:rPr lang="en-CA" b="1" dirty="0" smtClean="0">
                <a:solidFill>
                  <a:srgbClr val="FF0000"/>
                </a:solidFill>
              </a:rPr>
              <a:t>dramatization</a:t>
            </a:r>
            <a:r>
              <a:rPr lang="en-CA" b="1" dirty="0" smtClean="0"/>
              <a:t>  (the reader is encouraged to live vicariously and thus get involved in the story).</a:t>
            </a:r>
          </a:p>
          <a:p>
            <a:r>
              <a:rPr lang="en-CA" b="1" dirty="0" smtClean="0"/>
              <a:t>Increasing the distance between the reader and the characters enables the author to invite the reader to assess the situation, to appraise or to condemn – to be </a:t>
            </a:r>
            <a:r>
              <a:rPr lang="en-CA" b="1" dirty="0" smtClean="0">
                <a:solidFill>
                  <a:srgbClr val="FF0000"/>
                </a:solidFill>
              </a:rPr>
              <a:t>critical. </a:t>
            </a:r>
            <a:r>
              <a:rPr lang="en-CA" b="1" dirty="0" smtClean="0"/>
              <a:t>As a result, this narrative technique  can often be found in the type of </a:t>
            </a:r>
            <a:r>
              <a:rPr lang="en-CA" b="1" dirty="0" smtClean="0">
                <a:solidFill>
                  <a:srgbClr val="C00000"/>
                </a:solidFill>
              </a:rPr>
              <a:t>ironical </a:t>
            </a:r>
            <a:r>
              <a:rPr lang="en-CA" b="1" dirty="0" smtClean="0"/>
              <a:t>text in which the reader, far from identifying with the characters, is supposed to feel superior to them and laugh at them.</a:t>
            </a:r>
          </a:p>
          <a:p>
            <a:pPr marL="11430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5132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Types of narrators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/>
              <a:t>Omniscient</a:t>
            </a:r>
          </a:p>
          <a:p>
            <a:r>
              <a:rPr lang="en-CA" sz="2800" b="1" dirty="0" smtClean="0"/>
              <a:t>Limited omniscient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6291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smtClean="0"/>
              <a:t>Reliable vs. unreliable narrators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The use of the unreliable narrator contributes to textual richness and generate  what </a:t>
            </a:r>
            <a:r>
              <a:rPr lang="en-CA" sz="2800" b="1" dirty="0" err="1" smtClean="0"/>
              <a:t>Bakhtin</a:t>
            </a:r>
            <a:r>
              <a:rPr lang="en-CA" sz="2800" b="1" dirty="0" smtClean="0"/>
              <a:t> defined as “</a:t>
            </a:r>
            <a:r>
              <a:rPr lang="en-CA" sz="2800" b="1" dirty="0" smtClean="0">
                <a:solidFill>
                  <a:srgbClr val="C00000"/>
                </a:solidFill>
              </a:rPr>
              <a:t>polyphony”</a:t>
            </a:r>
            <a:r>
              <a:rPr lang="en-CA" sz="2800" b="1" dirty="0" smtClean="0"/>
              <a:t> or </a:t>
            </a:r>
            <a:r>
              <a:rPr lang="en-CA" sz="2800" b="1" dirty="0" smtClean="0">
                <a:solidFill>
                  <a:srgbClr val="C00000"/>
                </a:solidFill>
              </a:rPr>
              <a:t>“</a:t>
            </a:r>
            <a:r>
              <a:rPr lang="en-CA" sz="2800" b="1" dirty="0" err="1" smtClean="0">
                <a:solidFill>
                  <a:srgbClr val="C00000"/>
                </a:solidFill>
              </a:rPr>
              <a:t>polyvocality</a:t>
            </a:r>
            <a:r>
              <a:rPr lang="en-CA" sz="2800" b="1" dirty="0" smtClean="0">
                <a:solidFill>
                  <a:srgbClr val="C00000"/>
                </a:solidFill>
              </a:rPr>
              <a:t>” </a:t>
            </a:r>
            <a:r>
              <a:rPr lang="en-CA" sz="2800" b="1" dirty="0" smtClean="0"/>
              <a:t>of the novel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2846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 dirty="0" smtClean="0"/>
              <a:t>Focalization: who sees?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Internal: </a:t>
            </a:r>
            <a:r>
              <a:rPr lang="en-CA" sz="2800" b="1" dirty="0"/>
              <a:t>“ he hung before her, looking at her fixedly, as she stood crouched against the wall</a:t>
            </a:r>
            <a:r>
              <a:rPr lang="en-CA" sz="2800" b="1" dirty="0" smtClean="0"/>
              <a:t>”</a:t>
            </a:r>
          </a:p>
          <a:p>
            <a:r>
              <a:rPr lang="en-CA" sz="2800" b="1" dirty="0" smtClean="0"/>
              <a:t>External : “look down into the valley from this terrace-height where love is kindling”</a:t>
            </a:r>
          </a:p>
          <a:p>
            <a:r>
              <a:rPr lang="en-CA" sz="2800" b="1" dirty="0" smtClean="0"/>
              <a:t>Focalization 0: when the </a:t>
            </a:r>
            <a:r>
              <a:rPr lang="en-CA" sz="2800" b="1" dirty="0" err="1" smtClean="0"/>
              <a:t>focalizer</a:t>
            </a:r>
            <a:r>
              <a:rPr lang="en-CA" sz="2800" b="1" dirty="0" smtClean="0"/>
              <a:t> cannot be located, he/she does not seem to be watching from any precise place; the use of this </a:t>
            </a:r>
            <a:r>
              <a:rPr lang="en-CA" sz="2800" b="1" dirty="0" err="1" smtClean="0"/>
              <a:t>focalizer</a:t>
            </a:r>
            <a:r>
              <a:rPr lang="en-CA" sz="2800" b="1" dirty="0" smtClean="0"/>
              <a:t> is often combined with the use of an omniscient narrator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0478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</TotalTime>
  <Words>404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Narration and focalization</vt:lpstr>
      <vt:lpstr>Outline</vt:lpstr>
      <vt:lpstr>Narrating agency: who tells?</vt:lpstr>
      <vt:lpstr>The role and functions of the narrator</vt:lpstr>
      <vt:lpstr>Narrating agency vs. reader response</vt:lpstr>
      <vt:lpstr>Types of narrators</vt:lpstr>
      <vt:lpstr>Reliable vs. unreliable narrators</vt:lpstr>
      <vt:lpstr>Focalization: who sees?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Narration, types of narrator and focalization</dc:title>
  <dc:creator>elena kalashnikov</dc:creator>
  <cp:lastModifiedBy>Elena Kalashnikov</cp:lastModifiedBy>
  <cp:revision>7</cp:revision>
  <dcterms:created xsi:type="dcterms:W3CDTF">2006-08-16T00:00:00Z</dcterms:created>
  <dcterms:modified xsi:type="dcterms:W3CDTF">2013-03-17T13:25:41Z</dcterms:modified>
</cp:coreProperties>
</file>